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6" r:id="rId24"/>
    <p:sldId id="280" r:id="rId25"/>
    <p:sldId id="281" r:id="rId26"/>
    <p:sldId id="279" r:id="rId27"/>
    <p:sldId id="282" r:id="rId28"/>
    <p:sldId id="283" r:id="rId29"/>
    <p:sldId id="284" r:id="rId30"/>
    <p:sldId id="285" r:id="rId31"/>
    <p:sldId id="286" r:id="rId32"/>
    <p:sldId id="288" r:id="rId33"/>
    <p:sldId id="289" r:id="rId34"/>
    <p:sldId id="287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3" autoAdjust="0"/>
    <p:restoredTop sz="94660"/>
  </p:normalViewPr>
  <p:slideViewPr>
    <p:cSldViewPr snapToGrid="0">
      <p:cViewPr varScale="1">
        <p:scale>
          <a:sx n="66" d="100"/>
          <a:sy n="66" d="100"/>
        </p:scale>
        <p:origin x="240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81129C-D0A4-4B18-9E6F-34D6DEE4DE60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A1A97-3C27-4CDB-9AAC-5E03F8C5D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55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Labour may be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spontaneous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induced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1A97-3C27-4CDB-9AAC-5E03F8C5D20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10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 each contraction, there is shortening of the muscles fibres so that during relaxation the muscle fibre does not go back to its original length leading to relaxation.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1A97-3C27-4CDB-9AAC-5E03F8C5D20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404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Nb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amniotomy has been discouraged as a method of induction of labor when used alone.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Cervical dilatation in 1</a:t>
            </a:r>
            <a:r>
              <a:rPr lang="en-US" baseline="30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stage – 1cm per hour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1A97-3C27-4CDB-9AAC-5E03F8C5D20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00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Maintain infection prevention protocols at all times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1A97-3C27-4CDB-9AAC-5E03F8C5D20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063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Normally it has two arteries and one vein. The absence of one artery may be associated with congenital abnormality, particularly renal agenesis.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1A97-3C27-4CDB-9AAC-5E03F8C5D20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17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Baby led breastfeeding at</a:t>
            </a:r>
            <a:r>
              <a:rPr lang="en-US" baseline="0" dirty="0" smtClean="0"/>
              <a:t> least </a:t>
            </a:r>
            <a:r>
              <a:rPr lang="en-US" baseline="0" smtClean="0"/>
              <a:t>8 breastfeeds </a:t>
            </a:r>
            <a:r>
              <a:rPr lang="en-US" baseline="0" dirty="0" smtClean="0"/>
              <a:t>per 24 hours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1A97-3C27-4CDB-9AAC-5E03F8C5D20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386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1C93FCE-54B7-47BF-A01F-4EB56F7A44C2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910B65A-0D75-4B99-847C-33E0E8D01FE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1275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93FCE-54B7-47BF-A01F-4EB56F7A44C2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0B65A-0D75-4B99-847C-33E0E8D01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517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93FCE-54B7-47BF-A01F-4EB56F7A44C2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0B65A-0D75-4B99-847C-33E0E8D01FE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070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93FCE-54B7-47BF-A01F-4EB56F7A44C2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0B65A-0D75-4B99-847C-33E0E8D01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403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93FCE-54B7-47BF-A01F-4EB56F7A44C2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0B65A-0D75-4B99-847C-33E0E8D01FE4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1947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93FCE-54B7-47BF-A01F-4EB56F7A44C2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0B65A-0D75-4B99-847C-33E0E8D01FE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1555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93FCE-54B7-47BF-A01F-4EB56F7A44C2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0B65A-0D75-4B99-847C-33E0E8D01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137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93FCE-54B7-47BF-A01F-4EB56F7A44C2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0B65A-0D75-4B99-847C-33E0E8D01FE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818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93FCE-54B7-47BF-A01F-4EB56F7A44C2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0B65A-0D75-4B99-847C-33E0E8D01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247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93FCE-54B7-47BF-A01F-4EB56F7A44C2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0B65A-0D75-4B99-847C-33E0E8D01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947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93FCE-54B7-47BF-A01F-4EB56F7A44C2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0B65A-0D75-4B99-847C-33E0E8D01FE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816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93FCE-54B7-47BF-A01F-4EB56F7A44C2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0B65A-0D75-4B99-847C-33E0E8D01FE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41280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93FCE-54B7-47BF-A01F-4EB56F7A44C2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0B65A-0D75-4B99-847C-33E0E8D01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682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93FCE-54B7-47BF-A01F-4EB56F7A44C2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0B65A-0D75-4B99-847C-33E0E8D01FE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94489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93FCE-54B7-47BF-A01F-4EB56F7A44C2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0B65A-0D75-4B99-847C-33E0E8D01FE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7391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93FCE-54B7-47BF-A01F-4EB56F7A44C2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0B65A-0D75-4B99-847C-33E0E8D01FE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85736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93FCE-54B7-47BF-A01F-4EB56F7A44C2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0B65A-0D75-4B99-847C-33E0E8D01FE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8080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1C93FCE-54B7-47BF-A01F-4EB56F7A44C2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910B65A-0D75-4B99-847C-33E0E8D01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978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Normal labor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Andrew njenga</a:t>
            </a:r>
          </a:p>
          <a:p>
            <a:r>
              <a:rPr lang="en-US" dirty="0" smtClean="0"/>
              <a:t>RH specialist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26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72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Labour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a physiological process, characterized by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rhythmic regular uterine contractions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increasing in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frequency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intensity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accompanied by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progressive cervical effacement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dilatation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descent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presenting part. 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70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Normal labour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a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physiological process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which commences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spontaneously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term (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37 completed weeks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with rhythmic regular uterine contractions of increasing intensity and frequency, accompanied by progressive cervical effacement and dilatation, and descent of the presenting part (preferably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cephalic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resulting in expulsion of a healthy foetus, a complete placenta and membranes and a healthy mother.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04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Essentials of Diagnosis of Normal Labour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Symptoms of normal labour may include history of: 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Intermittent low abdominal pains radiating to the back, 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blood-stained /mucoid vaginal discharge (show), 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watery vaginal discharge or 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sudden gush of amniotic fluid (drainage of liquor)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05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Essentials of Diagnosis of Normal Labour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Labour is confirmed by the presence of: 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LcParenR"/>
            </a:pP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cervical effacement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LcParenR"/>
            </a:pP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cervical dilatation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73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Labour may be classified as </a:t>
            </a:r>
            <a:r>
              <a:rPr lang="en-US" b="1" dirty="0" smtClean="0"/>
              <a:t>true</a:t>
            </a:r>
            <a:r>
              <a:rPr lang="en-US" dirty="0" smtClean="0"/>
              <a:t> or </a:t>
            </a:r>
            <a:r>
              <a:rPr lang="en-US" b="1" dirty="0" smtClean="0"/>
              <a:t>false </a:t>
            </a:r>
            <a:r>
              <a:rPr lang="en-US" dirty="0" smtClean="0"/>
              <a:t>labour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23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Differences between True and False Labour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261523"/>
              </p:ext>
            </p:extLst>
          </p:nvPr>
        </p:nvGraphicFramePr>
        <p:xfrm>
          <a:off x="838200" y="1690687"/>
          <a:ext cx="10515600" cy="4831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89223721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788090946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687932215"/>
                    </a:ext>
                  </a:extLst>
                </a:gridCol>
              </a:tblGrid>
              <a:tr h="533022">
                <a:tc>
                  <a:txBody>
                    <a:bodyPr/>
                    <a:lstStyle/>
                    <a:p>
                      <a:r>
                        <a:rPr lang="en-US" dirty="0" smtClean="0"/>
                        <a:t>Features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True Labour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False Labour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926237"/>
                  </a:ext>
                </a:extLst>
              </a:tr>
              <a:tr h="533022">
                <a:tc>
                  <a:txBody>
                    <a:bodyPr/>
                    <a:lstStyle/>
                    <a:p>
                      <a:r>
                        <a:rPr lang="en-US" dirty="0" smtClean="0"/>
                        <a:t>Contractions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Regular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Irregular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416355"/>
                  </a:ext>
                </a:extLst>
              </a:tr>
              <a:tr h="567040">
                <a:tc>
                  <a:txBody>
                    <a:bodyPr/>
                    <a:lstStyle/>
                    <a:p>
                      <a:r>
                        <a:rPr lang="en-US" dirty="0" smtClean="0"/>
                        <a:t>Interval between pains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Gradually shortens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Remains long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640979"/>
                  </a:ext>
                </a:extLst>
              </a:tr>
              <a:tr h="533022">
                <a:tc>
                  <a:txBody>
                    <a:bodyPr/>
                    <a:lstStyle/>
                    <a:p>
                      <a:r>
                        <a:rPr lang="en-US" dirty="0" smtClean="0"/>
                        <a:t>Intensity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increases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Remains the same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051681"/>
                  </a:ext>
                </a:extLst>
              </a:tr>
              <a:tr h="533022">
                <a:tc>
                  <a:txBody>
                    <a:bodyPr/>
                    <a:lstStyle/>
                    <a:p>
                      <a:r>
                        <a:rPr lang="en-US" dirty="0" smtClean="0"/>
                        <a:t>Cervix dilatation/effacement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Present and progressive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Absent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843350"/>
                  </a:ext>
                </a:extLst>
              </a:tr>
              <a:tr h="533022">
                <a:tc>
                  <a:txBody>
                    <a:bodyPr/>
                    <a:lstStyle/>
                    <a:p>
                      <a:r>
                        <a:rPr lang="en-US" dirty="0" smtClean="0"/>
                        <a:t>Bulging membranes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Present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Absent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423930"/>
                  </a:ext>
                </a:extLst>
              </a:tr>
              <a:tr h="533022">
                <a:tc>
                  <a:txBody>
                    <a:bodyPr/>
                    <a:lstStyle/>
                    <a:p>
                      <a:r>
                        <a:rPr lang="en-US" dirty="0" smtClean="0"/>
                        <a:t>Sedation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pain not stopped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Pain relieved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489668"/>
                  </a:ext>
                </a:extLst>
              </a:tr>
              <a:tr h="533022">
                <a:tc>
                  <a:txBody>
                    <a:bodyPr/>
                    <a:lstStyle/>
                    <a:p>
                      <a:r>
                        <a:rPr lang="en-US" dirty="0" smtClean="0"/>
                        <a:t>Descent of presenting part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Present and progressive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Absent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428772"/>
                  </a:ext>
                </a:extLst>
              </a:tr>
              <a:tr h="53302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870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059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Stages of labour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Labour is divided into four main stages: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1st Stage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from onset of regular uterine contractions  to full dilatation of the cervix.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2nd Stage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from full dilatation to expulsion of the foetus.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3rd Stage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from delivery of the baby, to delivery of placenta.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Stage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Up to one hour after expulsion of placenta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99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stage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Regular uterine contractions should be progressively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increasing in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strength &amp; intensity occurring at intervals of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2-3 mins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 the end of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b="1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stage,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lasting 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less than 20 secs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onset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&amp;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 the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end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lasting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minute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 average it takes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8-12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hrs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primi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&amp;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6-8 </a:t>
            </a:r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hrs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multiparous.</a:t>
            </a:r>
            <a:endParaRPr lang="en-US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involves 3 phases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Early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labor(latent)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phase  -  onset of labor until the cervix is 3cm dilated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accelerated (active) labour – 3-6cm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Transition phase – 7cm – 10cm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87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Positive influences</a:t>
            </a:r>
            <a:b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Blip>
                <a:blip r:embed="rId2"/>
              </a:buBlip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Ambulation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 sitting in a comfortable chair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Blip>
                <a:blip r:embed="rId2"/>
              </a:buBlip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Anything stretching the cervix/ pelvic floor e.g. oxytocin,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Prostaglandins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Blip>
                <a:blip r:embed="rId2"/>
              </a:buBlip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 of laxatives/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enema.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8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Negative 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influences</a:t>
            </a:r>
            <a:b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50000"/>
              </a:lnSpc>
              <a:spcBef>
                <a:spcPts val="0"/>
              </a:spcBef>
              <a:buBlip>
                <a:blip r:embed="rId2"/>
              </a:buBlip>
            </a:pP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Patient 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lying supine in bed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buBlip>
                <a:blip r:embed="rId2"/>
              </a:buBlip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Ingestion of solid food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buBlip>
                <a:blip r:embed="rId2"/>
              </a:buBlip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Emotional disturbances </a:t>
            </a:r>
            <a:r>
              <a:rPr lang="en-US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e.g</a:t>
            </a: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anxiety gives uncoordinated contractions. Rx analgesia/oxytocin </a:t>
            </a: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buBlip>
                <a:blip r:embed="rId2"/>
              </a:buBlip>
            </a:pPr>
            <a:r>
              <a:rPr lang="en-US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Full bladder</a:t>
            </a:r>
          </a:p>
          <a:p>
            <a:pPr marL="0" lvl="0" indent="0">
              <a:lnSpc>
                <a:spcPct val="150000"/>
              </a:lnSpc>
              <a:buNone/>
            </a:pP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32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Monitoring of 1</a:t>
            </a:r>
            <a:r>
              <a:rPr lang="en-US" baseline="30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stage (use of Partograph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Maternal pulse &amp; blood pressure every 2-4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hrs.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Maternal fluid balance  - urine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output.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Pain management.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Fetal well being assessment – FHR (continuous/intermittent) every 30 mins in active &amp; 15 mins in 2</a:t>
            </a:r>
            <a:r>
              <a:rPr lang="en-US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stage.</a:t>
            </a:r>
          </a:p>
          <a:p>
            <a:pPr>
              <a:lnSpc>
                <a:spcPct val="15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19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Monitoring of 1</a:t>
            </a:r>
            <a:r>
              <a:rPr lang="en-US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7886"/>
            <a:ext cx="10515600" cy="4769077"/>
          </a:xfrm>
        </p:spPr>
        <p:txBody>
          <a:bodyPr>
            <a:normAutofit lnSpcReduction="10000"/>
          </a:bodyPr>
          <a:lstStyle/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Uterine contractions</a:t>
            </a:r>
          </a:p>
          <a:p>
            <a:pPr marL="4572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Monitor by either palpation every 30 mins, contraction frequency, duration &amp; intensity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 using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tocodynamometer. 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Progress of labor - Is monitored by examination of the cervix through a vaginal examination.</a:t>
            </a:r>
          </a:p>
          <a:p>
            <a:pPr marL="4572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latent phase it’s done sparingly to avoid the risk of intra uterine infection if the membranes are ruptured.</a:t>
            </a:r>
          </a:p>
          <a:p>
            <a:pPr marL="4572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active phase assess every 2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hrs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record cervical dilatation &amp; effacement &amp; position of fetal head.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19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Pain 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93371"/>
            <a:ext cx="10515600" cy="515257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 of position/ moving around,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Touch and back massage from a companion,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Breathing techniques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Verbal coaching and relaxation to help draw her attention away from labour pain,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Warm bath or shower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of pharmacological agents e.g. tramadol 100mg 1M or slow IV 6-8 hourly, pethidine 50-100 mg 1M or IV slowly 6-8 hourly, inhalational nitrous oxide combined with 50% oxygen (Entonox) or epidural analgesia where available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48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stage ( diagnosis 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Uterine contractions becoming strong and more frequent (4-5 per 10 minutes)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woman grunts or gets the urge to bear down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woman may retch or vomit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foetal head further descending into the pelvis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perineum bulging and the skin becoming tense and glistening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anus may gape and may pass fecal matter.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87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takes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30 mins – 3hrs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primi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&amp;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5-30 mins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multiparous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 it depend on quality of uterine contractions.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27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of 2</a:t>
            </a:r>
            <a:r>
              <a:rPr lang="en-US" baseline="30000" dirty="0" smtClean="0"/>
              <a:t>nd</a:t>
            </a:r>
            <a:r>
              <a:rPr lang="en-US" dirty="0" smtClean="0"/>
              <a:t> stage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Once confirmation of full cervical dilatation is performed by digital vaginal examination (VE) and the woman is in the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expulsive phase of second stage,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she should be encouraged to bear down only during contractions and relax in between.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crowning, the perineum should be supported with a pad firmly held to prevent perineal tears (avoid obstructing the presenting part and allow foetal head to extend the perineum).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27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Delivery of the 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93371"/>
            <a:ext cx="10515600" cy="51816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control birth of the foetal head, place the fingers of one hand against the baby’s head to keep it flexed. 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Continue to support the perineum gently as the baby’s head is born.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the head is delivered, check for the cord around the neck. If present but loose, slip it over the baby’s head. 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the cord is tight around the neck doubly clamp and cut it before unwinding it from the head. 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Allow the baby’s head to turn spontaneously. 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Once the head is delivered ask the patient not to push. 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Clear the airway of the newborn gently with sterile swab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08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Delivery of the body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Reduce the likelihood of tears by delivering one shoulder at a time.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a hand on each side of the baby’s head, move the head posteriorly to deliver the anterior shoulder and vice versa.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there is difficulty in delivering the shoulders suspect shoulder dystocia.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 NOT USE FORCE. Support the baby’s body as it slides out and place the baby on the mother’s abdomen.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44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stage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Is after delivery of the fetus to delivery of placenta &amp; its membranes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last 10-20 mins in average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Signs of placental 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separation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Fresh show of blood appears from the vagina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Umbilical cord lengthens outside the vagina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Fundus of the uterus rises up &amp; 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uterus becomes firm &amp; globular.</a:t>
            </a:r>
          </a:p>
          <a:p>
            <a:pPr marL="0" marR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93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3</a:t>
            </a:r>
            <a:r>
              <a:rPr lang="en-US" baseline="30000" smtClean="0"/>
              <a:t>rd</a:t>
            </a:r>
            <a:r>
              <a:rPr lang="en-US" smtClean="0"/>
              <a:t> stage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 these signs appear, its safe to place traction on the cord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(gentle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traction with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counter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pressure).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After delivery of the placenta massage the uterus &amp; give oxytocin to enhance contraction of the uterus to minimize or prevent PPH.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81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Active Management of the Third Stage of Labour (AMTSL)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AMSTL entails: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Palpate the abdomen to rule out the additional babies. 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Delayed cord clamping (1-3 min)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Prophylactic use of oxytocin 10 IU IM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Wait for signs of placenta separation </a:t>
            </a:r>
          </a:p>
          <a:p>
            <a:pPr marL="571500" indent="-571500">
              <a:lnSpc>
                <a:spcPct val="150000"/>
              </a:lnSpc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Controlled cord traction for delivery of the placenta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50000"/>
              </a:lnSpc>
              <a:buFont typeface="+mj-lt"/>
              <a:buAutoNum type="romanL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Check the placenta &amp; its membranes are complete</a:t>
            </a:r>
          </a:p>
        </p:txBody>
      </p:sp>
    </p:spTree>
    <p:extLst>
      <p:ext uri="{BB962C8B-B14F-4D97-AF65-F5344CB8AC3E}">
        <p14:creationId xmlns:p14="http://schemas.microsoft.com/office/powerpoint/2010/main" val="354195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Prophylactic Oxytocin to PPH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Within one minute of delivery of the baby, palpate the abdomen to rule out the presence of additional baby/babies.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Give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oxytocin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IU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intramuscular (IM)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Oxytocin is preferred because it is effective 2-3minutes after injection, has minimal adverse effects and can be used in all women.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oxytocin is not available, ergometrine can be used as 0.25mg given IM.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 ergometrine is contraindicated in women with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pre-eclampsia/eclampsia, high blood pressure and cardiac disease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because it increases blood pressure by peripheral vasoconstriction, and may increase the risk of convulsions and cerebrovascular accidents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69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 Controlled Cord Traction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7886"/>
            <a:ext cx="10515600" cy="509451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6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Within one minute of delivery, clamp the cord close to the perineum using sponge forceps. </a:t>
            </a:r>
          </a:p>
          <a:p>
            <a:pPr>
              <a:lnSpc>
                <a:spcPct val="16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Hold the clamped cord at the end of the forceps with one hand.</a:t>
            </a:r>
          </a:p>
          <a:p>
            <a:pPr>
              <a:lnSpc>
                <a:spcPct val="16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Place the other hand just above the woman’s pubic bone and stabilize the uterus by applying counter traction during controlled cord traction. </a:t>
            </a:r>
          </a:p>
          <a:p>
            <a:pPr>
              <a:lnSpc>
                <a:spcPct val="16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helps prevent uterine inversion. </a:t>
            </a:r>
          </a:p>
          <a:p>
            <a:pPr>
              <a:lnSpc>
                <a:spcPct val="16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Keep slight tension on the cord and await a strong uterine contraction (2-3 minutes). </a:t>
            </a:r>
          </a:p>
          <a:p>
            <a:pPr>
              <a:lnSpc>
                <a:spcPct val="16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the uterus becomes rounded or the cord lengthens very gently pull downwards on the cord to deliver the placenta. </a:t>
            </a:r>
          </a:p>
          <a:p>
            <a:pPr>
              <a:lnSpc>
                <a:spcPct val="16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 not wait for a gush of blood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71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CCT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7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the placenta does not descend during 30-40 seconds of CCT,</a:t>
            </a:r>
          </a:p>
          <a:p>
            <a:pPr>
              <a:lnSpc>
                <a:spcPct val="17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 NOT continue to pull on the cord. </a:t>
            </a:r>
          </a:p>
          <a:p>
            <a:pPr>
              <a:lnSpc>
                <a:spcPct val="17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Gently hold the cord and wait until the uterus is well contracted again.</a:t>
            </a:r>
          </a:p>
          <a:p>
            <a:pPr>
              <a:lnSpc>
                <a:spcPct val="17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next contraction, repeat CCT with counter traction. </a:t>
            </a:r>
          </a:p>
          <a:p>
            <a:pPr>
              <a:lnSpc>
                <a:spcPct val="17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Never apply cord traction without applying counter traction above the pubic bone with the other hand. </a:t>
            </a:r>
          </a:p>
          <a:p>
            <a:pPr>
              <a:lnSpc>
                <a:spcPct val="17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hold the placenta in two hands and gently turn it until the membranes are twisted.</a:t>
            </a:r>
          </a:p>
          <a:p>
            <a:pPr>
              <a:lnSpc>
                <a:spcPct val="17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Slowly complete delivery of the placenta.</a:t>
            </a:r>
          </a:p>
          <a:p>
            <a:pPr>
              <a:lnSpc>
                <a:spcPct val="17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Inspect the maternal surface of the placental lobes for completeness and remove any retained fragments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39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Uterine Massage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Immediately after delivery of the placenta,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massage the fundus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uterus through the woman’s abdomen until the uterus is contracted.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Repeat uterine massage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every 15 minutes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the 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 1-hour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Ensure that the uterus does not become relaxed after you stop uterine massage.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Ensure the urinary bladder is empty.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0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Examination of the placenta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Carefully examine the placenta to ensure completeness and that no lobe is missing.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a portion of the maternal surface is missing or there are torn membranes, suspect retained placental fragments.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such cases examine the upper vagina and cervix and use a sponge forceps to remove any pieces of membranes that are present.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5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Examination of the placenta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Examine for infarcts, presence of a retro placental clot and any other abnormalities e.g. extra lobes.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Examine the blood vessels in the cord.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Weigh the placenta.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Record all findings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40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Examination for tears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Carefully examine the cervix, vagina and perineum and repair any tears present as appropriate.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Repair the episiotomy.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Explain all procedures to the mother.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59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of 4th Stage of Labour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fourth stage of labour is the first hour after delivery of the placenta.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mother should remain in labour ward where her condition should be assessed, the perineum, vagina, and cervix should be examined for tears.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Observe the mother every 15 minutes for vital signs and vaginal bleeding.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Monitor the newborn’s condition for bleeding from the cord, maintenance of body temperature and where appropriate,  initiate of breastfeeding.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58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Immediate postnatal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Encourage skin to skin contact (dry and keep warm)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Early breastfeeding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Maternal observations( TPR,BP, lochia &amp; fundal contraction)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Encourage the mother to wash, drink and rest.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Prior to discharge counselling on contraception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76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Newborn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Keep the mother &amp; baby together</a:t>
            </a:r>
          </a:p>
          <a:p>
            <a:r>
              <a:rPr lang="en-US" dirty="0" smtClean="0"/>
              <a:t>Baby led breastfeeding</a:t>
            </a:r>
          </a:p>
          <a:p>
            <a:r>
              <a:rPr lang="en-US" dirty="0" smtClean="0"/>
              <a:t>Perform a neonatal check if any concerns refer</a:t>
            </a:r>
          </a:p>
          <a:p>
            <a:r>
              <a:rPr lang="en-US" dirty="0" smtClean="0"/>
              <a:t>Hygienic cord care.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home births use 7.1% chlorhexidine diglocunate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Give VIT k 1mg IM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Eye care ( 1% silver nitrate eye drops, 2.5% povidone-iodine eye drops or 1% tetracycline)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 Delays baby's birth to beyond 24 hours after birth.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Recommend baby's immunization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82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55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275</TotalTime>
  <Words>1967</Words>
  <Application>Microsoft Office PowerPoint</Application>
  <PresentationFormat>Widescreen</PresentationFormat>
  <Paragraphs>208</Paragraphs>
  <Slides>34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Arial</vt:lpstr>
      <vt:lpstr>Calibri</vt:lpstr>
      <vt:lpstr>Courier New</vt:lpstr>
      <vt:lpstr>Garamond</vt:lpstr>
      <vt:lpstr>Symbol</vt:lpstr>
      <vt:lpstr>Times New Roman</vt:lpstr>
      <vt:lpstr>Wingdings</vt:lpstr>
      <vt:lpstr>Organic</vt:lpstr>
      <vt:lpstr>Normal labor</vt:lpstr>
      <vt:lpstr>Objectives </vt:lpstr>
      <vt:lpstr>Definition </vt:lpstr>
      <vt:lpstr>Definition </vt:lpstr>
      <vt:lpstr>Essentials of Diagnosis of Normal Labour</vt:lpstr>
      <vt:lpstr>Essentials of Diagnosis of Normal Labour</vt:lpstr>
      <vt:lpstr>Classification </vt:lpstr>
      <vt:lpstr>Differences between True and False Labour</vt:lpstr>
      <vt:lpstr>Stages of labour </vt:lpstr>
      <vt:lpstr>1st stage </vt:lpstr>
      <vt:lpstr>Positive influences </vt:lpstr>
      <vt:lpstr> Negative influences </vt:lpstr>
      <vt:lpstr>Monitoring of 1st stage (use of Partograph</vt:lpstr>
      <vt:lpstr>Monitoring of 1st stage</vt:lpstr>
      <vt:lpstr>Pain management </vt:lpstr>
      <vt:lpstr>2nd stage ( diagnosis )</vt:lpstr>
      <vt:lpstr>Stage 2 </vt:lpstr>
      <vt:lpstr>Management of 2nd stage </vt:lpstr>
      <vt:lpstr>Delivery of the head</vt:lpstr>
      <vt:lpstr>Delivery of the body </vt:lpstr>
      <vt:lpstr>3rd stage </vt:lpstr>
      <vt:lpstr>3rd stage</vt:lpstr>
      <vt:lpstr>Active Management of the Third Stage of Labour (AMTSL)</vt:lpstr>
      <vt:lpstr>1. Prophylactic Oxytocin to PPH </vt:lpstr>
      <vt:lpstr>   2.  Controlled Cord Traction</vt:lpstr>
      <vt:lpstr> CCT</vt:lpstr>
      <vt:lpstr>3. Uterine Massage </vt:lpstr>
      <vt:lpstr>Examination of the placenta </vt:lpstr>
      <vt:lpstr>Examination of the placenta </vt:lpstr>
      <vt:lpstr>Examination for tears </vt:lpstr>
      <vt:lpstr>Management of 4th Stage of Labour </vt:lpstr>
      <vt:lpstr>Immediate postnatal care</vt:lpstr>
      <vt:lpstr>Newborn care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Normal labor</dc:title>
  <dc:creator>Windows User</dc:creator>
  <cp:lastModifiedBy>Windows User</cp:lastModifiedBy>
  <cp:revision>21</cp:revision>
  <dcterms:created xsi:type="dcterms:W3CDTF">2022-02-01T13:51:59Z</dcterms:created>
  <dcterms:modified xsi:type="dcterms:W3CDTF">2022-03-10T09:55:45Z</dcterms:modified>
</cp:coreProperties>
</file>